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70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B35FC-1C11-4BEA-8E9D-152CA6AA22A9}" v="18" dt="2022-06-03T23:13:38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McPadden" userId="93d6c9ea0d0f2b6c" providerId="LiveId" clId="{0F5B35FC-1C11-4BEA-8E9D-152CA6AA22A9}"/>
    <pc:docChg chg="custSel delSld modSld">
      <pc:chgData name="Isaac McPadden" userId="93d6c9ea0d0f2b6c" providerId="LiveId" clId="{0F5B35FC-1C11-4BEA-8E9D-152CA6AA22A9}" dt="2022-06-03T23:18:32.576" v="759" actId="2696"/>
      <pc:docMkLst>
        <pc:docMk/>
      </pc:docMkLst>
      <pc:sldChg chg="addSp delSp modSp mod">
        <pc:chgData name="Isaac McPadden" userId="93d6c9ea0d0f2b6c" providerId="LiveId" clId="{0F5B35FC-1C11-4BEA-8E9D-152CA6AA22A9}" dt="2022-06-03T23:18:14.323" v="758" actId="27636"/>
        <pc:sldMkLst>
          <pc:docMk/>
          <pc:sldMk cId="1253486517" sldId="265"/>
        </pc:sldMkLst>
        <pc:spChg chg="mod">
          <ac:chgData name="Isaac McPadden" userId="93d6c9ea0d0f2b6c" providerId="LiveId" clId="{0F5B35FC-1C11-4BEA-8E9D-152CA6AA22A9}" dt="2022-06-03T23:13:50.130" v="188" actId="20577"/>
          <ac:spMkLst>
            <pc:docMk/>
            <pc:sldMk cId="1253486517" sldId="265"/>
            <ac:spMk id="2" creationId="{BB596065-492B-5B18-9E27-0326D1D44E7C}"/>
          </ac:spMkLst>
        </pc:spChg>
        <pc:spChg chg="mod">
          <ac:chgData name="Isaac McPadden" userId="93d6c9ea0d0f2b6c" providerId="LiveId" clId="{0F5B35FC-1C11-4BEA-8E9D-152CA6AA22A9}" dt="2022-06-03T23:18:14.323" v="758" actId="27636"/>
          <ac:spMkLst>
            <pc:docMk/>
            <pc:sldMk cId="1253486517" sldId="265"/>
            <ac:spMk id="3" creationId="{5509860C-2096-DEE6-0B07-D14FED0594E0}"/>
          </ac:spMkLst>
        </pc:spChg>
        <pc:picChg chg="add del mod">
          <ac:chgData name="Isaac McPadden" userId="93d6c9ea0d0f2b6c" providerId="LiveId" clId="{0F5B35FC-1C11-4BEA-8E9D-152CA6AA22A9}" dt="2022-06-03T23:12:40.136" v="152" actId="478"/>
          <ac:picMkLst>
            <pc:docMk/>
            <pc:sldMk cId="1253486517" sldId="265"/>
            <ac:picMk id="2050" creationId="{F118A7EF-A7EA-C5DB-C0EA-B50BE3D22E41}"/>
          </ac:picMkLst>
        </pc:picChg>
        <pc:picChg chg="add del mod">
          <ac:chgData name="Isaac McPadden" userId="93d6c9ea0d0f2b6c" providerId="LiveId" clId="{0F5B35FC-1C11-4BEA-8E9D-152CA6AA22A9}" dt="2022-06-03T23:13:31.553" v="163" actId="478"/>
          <ac:picMkLst>
            <pc:docMk/>
            <pc:sldMk cId="1253486517" sldId="265"/>
            <ac:picMk id="2052" creationId="{3F530E32-2F15-8F79-DA00-6AC065D47652}"/>
          </ac:picMkLst>
        </pc:picChg>
        <pc:picChg chg="add mod">
          <ac:chgData name="Isaac McPadden" userId="93d6c9ea0d0f2b6c" providerId="LiveId" clId="{0F5B35FC-1C11-4BEA-8E9D-152CA6AA22A9}" dt="2022-06-03T23:13:38.411" v="166" actId="14100"/>
          <ac:picMkLst>
            <pc:docMk/>
            <pc:sldMk cId="1253486517" sldId="265"/>
            <ac:picMk id="2054" creationId="{FC0CD510-7754-0EE2-564B-A3198F44CDE1}"/>
          </ac:picMkLst>
        </pc:picChg>
      </pc:sldChg>
      <pc:sldChg chg="addSp delSp modSp mod">
        <pc:chgData name="Isaac McPadden" userId="93d6c9ea0d0f2b6c" providerId="LiveId" clId="{0F5B35FC-1C11-4BEA-8E9D-152CA6AA22A9}" dt="2022-06-03T22:41:33.816" v="148" actId="1076"/>
        <pc:sldMkLst>
          <pc:docMk/>
          <pc:sldMk cId="3865218666" sldId="267"/>
        </pc:sldMkLst>
        <pc:spChg chg="del mod">
          <ac:chgData name="Isaac McPadden" userId="93d6c9ea0d0f2b6c" providerId="LiveId" clId="{0F5B35FC-1C11-4BEA-8E9D-152CA6AA22A9}" dt="2022-06-03T22:40:13.237" v="24" actId="478"/>
          <ac:spMkLst>
            <pc:docMk/>
            <pc:sldMk cId="3865218666" sldId="267"/>
            <ac:spMk id="2" creationId="{68F62F23-AFB9-5026-7C86-AEC8A3581E59}"/>
          </ac:spMkLst>
        </pc:spChg>
        <pc:spChg chg="mod">
          <ac:chgData name="Isaac McPadden" userId="93d6c9ea0d0f2b6c" providerId="LiveId" clId="{0F5B35FC-1C11-4BEA-8E9D-152CA6AA22A9}" dt="2022-06-03T22:41:02.617" v="144" actId="20577"/>
          <ac:spMkLst>
            <pc:docMk/>
            <pc:sldMk cId="3865218666" sldId="267"/>
            <ac:spMk id="3" creationId="{C6D5078B-1BBA-BE92-AF65-35DE5BD4E836}"/>
          </ac:spMkLst>
        </pc:spChg>
        <pc:picChg chg="add mod">
          <ac:chgData name="Isaac McPadden" userId="93d6c9ea0d0f2b6c" providerId="LiveId" clId="{0F5B35FC-1C11-4BEA-8E9D-152CA6AA22A9}" dt="2022-06-03T22:41:33.816" v="148" actId="1076"/>
          <ac:picMkLst>
            <pc:docMk/>
            <pc:sldMk cId="3865218666" sldId="267"/>
            <ac:picMk id="1026" creationId="{E5EF3249-F751-D358-1360-588F7156608E}"/>
          </ac:picMkLst>
        </pc:picChg>
      </pc:sldChg>
      <pc:sldChg chg="del">
        <pc:chgData name="Isaac McPadden" userId="93d6c9ea0d0f2b6c" providerId="LiveId" clId="{0F5B35FC-1C11-4BEA-8E9D-152CA6AA22A9}" dt="2022-06-03T23:18:32.576" v="759" actId="2696"/>
        <pc:sldMkLst>
          <pc:docMk/>
          <pc:sldMk cId="4278781210" sldId="268"/>
        </pc:sldMkLst>
      </pc:sldChg>
      <pc:sldChg chg="del">
        <pc:chgData name="Isaac McPadden" userId="93d6c9ea0d0f2b6c" providerId="LiveId" clId="{0F5B35FC-1C11-4BEA-8E9D-152CA6AA22A9}" dt="2022-06-03T23:18:32.576" v="759" actId="2696"/>
        <pc:sldMkLst>
          <pc:docMk/>
          <pc:sldMk cId="1724426290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E806-EE4F-1E7C-4E9D-EB44CFBF6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BADBD-82FC-B007-AFD2-9ED67EF1A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F0028-2971-FE23-BB39-132B6BE7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49961-C248-3007-0008-FC230CE5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34AD0-0E7C-D78D-045D-2A3CEFB4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7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1888-2E01-938B-9521-2E23A325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02977-F507-9511-F3A5-3493A67EC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34B46-3C7B-81A8-E8EA-4BAEB6E2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F3CB7-126F-86DD-FFE1-DA51A53E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3570E-DB9D-886C-CEFB-08A51F92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F39DB3-C561-FA0F-014B-621CC389D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13617-D09F-3AD3-CA1E-8E0A1C92B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19DB-9BB2-BC34-53BB-0D5E6B18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FA28E-ADDF-B638-EA4D-DE4E0481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BEBFE-1718-5CE8-DB40-8EAADDB7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6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F5B3-EC19-B029-62E4-DAF0DDBA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0A6B-86EE-F60B-1F80-0BC5C936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81D2C-21D5-516D-208B-4B2A0601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C9594-3810-2758-31A5-4684DC93A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7DF17-F3A0-5DF2-FB89-84F50935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7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39CB-0E3C-5B4C-2665-26C46987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80EE-4878-5211-00FE-B1A32D885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3481F-D9F9-DEE4-6D24-269264D07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8D434-D716-D442-905A-BF98FC54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778C-615F-8780-5D5A-E9C1A46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28D2-4FA9-BD61-79A2-737023D8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9C1C-85C3-529B-2D98-79B1BBF7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2ED41-CE0A-2876-4E06-14BA84283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32A7-9A5F-EE35-B38F-B54B87D3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B9681-328D-71F7-E974-B2E03122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D8E1B-F263-B536-4577-70506DAF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CB70-2ABD-F7CE-0C63-55A8F0CF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A8C2C-3AB7-3297-3A98-472E7B02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DE380-55D6-B844-06A8-F7F9B5944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EAEDA-D454-D794-8742-5C9F5A693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3896E-EAE0-B61E-6EC3-D6C0A4390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C6F3A-9796-B112-D699-B86F72DD1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A950-8D18-764E-A9A7-F8AD4892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6E062-C6B7-83C8-EE16-FA74AFD1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2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9A2B-5417-F6AD-B69C-D195B720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AEC33-C449-821D-7138-E95D235C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3E524-5458-B325-BF3F-6428489C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B851A-58FC-E4E3-C85B-9607A3D5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5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0C363-6F56-2F7F-92FA-14020A9E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65708-BF40-55D3-86D9-D38B5330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4123F-A20A-A8FE-A897-B1BB028F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9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66AC-9606-0DB1-1C31-FC135838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E5900-4F5C-E40E-BCC6-44D6B646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1CA5A-3B3F-2482-57D7-D97BE4805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BE020-F637-E3EC-54CF-6C1609C9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A0953-E34F-35C4-9357-288FAA1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066EC-BF14-1BF7-863B-FD5C661C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9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4956-4139-9D64-E1C7-B4CF89F5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3EED1-1956-7136-2EF8-FE43BFDD0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B3D89-D095-6CE1-A26E-7079C41BC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D0876-417A-C205-612E-A191F41C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4795-94C3-7848-AA12-5EE4811A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4151C-1870-2AC3-18E9-B760A7FF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0BB1B-39AE-1543-3760-A808E6C9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BDE1-D1A0-2AAF-8DFF-0B3BC5000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D2429-9FD2-FD31-8E11-AF1F48675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0C75-04AB-4E1E-87F5-C8A6A463CBE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5495-9E1C-01DF-B478-19175B7EE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18E49-2A55-3FA0-03C9-019027F9E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A513C-98DA-40E0-9CEE-F986ED90F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7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nationalgenome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assembly/GCF_000001405.40/#/st_Primary-Assemb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B232-9A51-41F1-F26D-A5D0C1681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/>
              <a:t>Variation in Human Chromosomes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146CC-EA42-5141-F15C-1547C1DC0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Isaac McPadden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FCA4F-5182-4083-560C-F5350E2B5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1" r="2397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452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E29E-4C18-6547-4498-751F11A1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BE09B-49FC-8F1B-F89D-C08F7A2C1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D6941-D6CA-203E-1EBE-1E6A9CD6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900112"/>
            <a:ext cx="10334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7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42F4-0EB0-5949-BB0E-43BAFA3D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A38E-CD1A-1F3A-3246-67E027779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4CD81-77BE-4DA9-3E23-07137309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1037"/>
            <a:ext cx="107251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6065-492B-5B18-9E27-0326D1D4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9860C-2096-DEE6-0B07-D14FED059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197" y="1985015"/>
            <a:ext cx="3976383" cy="409700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Chromosome 19 experiences the most genetic variation</a:t>
            </a:r>
          </a:p>
          <a:p>
            <a:r>
              <a:rPr lang="en-US" dirty="0"/>
              <a:t>Most are close to 6 percent</a:t>
            </a:r>
          </a:p>
          <a:p>
            <a:r>
              <a:rPr lang="en-US" dirty="0"/>
              <a:t>The X and Y chromosomes are significantly lower</a:t>
            </a:r>
          </a:p>
          <a:p>
            <a:r>
              <a:rPr lang="en-US" dirty="0"/>
              <a:t>Especially the Y chromosome, likely because it is so much smaller than the other chromosomes that there is no room for variance</a:t>
            </a:r>
          </a:p>
          <a:p>
            <a:r>
              <a:rPr lang="en-US" dirty="0"/>
              <a:t>I have data for variant types, locations, and effects but have not crunched the numbers yet.</a:t>
            </a:r>
          </a:p>
          <a:p>
            <a:r>
              <a:rPr lang="en-US" dirty="0"/>
              <a:t>It could be that chromosome 19 has an inordinate number of variants in non-coding regions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0CD510-7754-0EE2-564B-A3198F44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8" y="1387635"/>
            <a:ext cx="6193740" cy="50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8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078B-1BBA-BE92-AF65-35DE5BD4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301625"/>
            <a:ext cx="10515600" cy="4351338"/>
          </a:xfrm>
        </p:spPr>
        <p:txBody>
          <a:bodyPr/>
          <a:lstStyle/>
          <a:p>
            <a:r>
              <a:rPr lang="en-US" dirty="0"/>
              <a:t>According to the human genome project, 41% of human DNA is GC pairs and 59% is AT pairs.</a:t>
            </a:r>
          </a:p>
          <a:p>
            <a:r>
              <a:rPr lang="en-US" dirty="0"/>
              <a:t>So I made a </a:t>
            </a:r>
            <a:r>
              <a:rPr lang="en-US" dirty="0" err="1"/>
              <a:t>wordcloud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EF3249-F751-D358-1360-588F7156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40" y="2100822"/>
            <a:ext cx="6078568" cy="31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1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7CE8-6638-E1F0-3337-3EE4FF60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CAFD-3E79-6E1B-F7FD-D2DE38BDC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variants on chromosomes to see which chromosomes have more changes</a:t>
            </a:r>
          </a:p>
          <a:p>
            <a:r>
              <a:rPr lang="en-US" dirty="0"/>
              <a:t>Determine severity of changes for each chromosome</a:t>
            </a:r>
          </a:p>
        </p:txBody>
      </p:sp>
    </p:spTree>
    <p:extLst>
      <p:ext uri="{BB962C8B-B14F-4D97-AF65-F5344CB8AC3E}">
        <p14:creationId xmlns:p14="http://schemas.microsoft.com/office/powerpoint/2010/main" val="67210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6E38-803C-9AC8-436D-ECCFCA95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Primer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18660CF-B88A-33A7-D311-E69242F07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9" y="1848417"/>
            <a:ext cx="2383637" cy="435133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68665A-39E8-307D-BB4E-8D1CC8047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1848416"/>
            <a:ext cx="7091847" cy="399285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9D7302-197D-E9A4-6DF6-5581137ADD6D}"/>
              </a:ext>
            </a:extLst>
          </p:cNvPr>
          <p:cNvSpPr/>
          <p:nvPr/>
        </p:nvSpPr>
        <p:spPr>
          <a:xfrm>
            <a:off x="10324126" y="2654046"/>
            <a:ext cx="7334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9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4D9E-EC1E-0308-E6C2-657646B6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Primer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082B6E-F3C7-42AE-C428-A06E7E8D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383"/>
            <a:ext cx="4353605" cy="4351338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E78A0-AAE0-A393-3508-6A7A3FAC6A09}"/>
              </a:ext>
            </a:extLst>
          </p:cNvPr>
          <p:cNvSpPr txBox="1"/>
          <p:nvPr/>
        </p:nvSpPr>
        <p:spPr>
          <a:xfrm>
            <a:off x="5458968" y="1889384"/>
            <a:ext cx="5998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trio of base pairs (called a codon) codes for an amino 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64 possible codons but only 20 amino acids so there is a lot of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3 stop codons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codon for Methionine doubles as a start codon</a:t>
            </a:r>
          </a:p>
        </p:txBody>
      </p:sp>
    </p:spTree>
    <p:extLst>
      <p:ext uri="{BB962C8B-B14F-4D97-AF65-F5344CB8AC3E}">
        <p14:creationId xmlns:p14="http://schemas.microsoft.com/office/powerpoint/2010/main" val="12629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65FE-269A-D8CF-246D-3F006FE5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Biochemistry Primer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518BFD-B492-E7A1-2903-5ED32F19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999282" cy="463867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6FA565-64D9-4D6C-FA16-504668BAE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776" y="1729264"/>
            <a:ext cx="6583680" cy="408413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There are a few types of mutations</a:t>
            </a:r>
          </a:p>
          <a:p>
            <a:endParaRPr lang="en-US" sz="2400" dirty="0"/>
          </a:p>
          <a:p>
            <a:r>
              <a:rPr lang="en-US" sz="2400" dirty="0"/>
              <a:t>Substitution is a single base switch</a:t>
            </a:r>
          </a:p>
          <a:p>
            <a:endParaRPr lang="en-US" sz="2400" dirty="0"/>
          </a:p>
          <a:p>
            <a:r>
              <a:rPr lang="en-US" sz="2400" dirty="0"/>
              <a:t>Insertions and deletions (referred to as indels) can be caused by one or more base being inserted and deleted</a:t>
            </a:r>
          </a:p>
          <a:p>
            <a:endParaRPr lang="en-US" sz="2400" dirty="0"/>
          </a:p>
          <a:p>
            <a:r>
              <a:rPr lang="en-US" sz="2400" dirty="0"/>
              <a:t>Indels cause frame shifts which can cause major changes to the gene’s protein.</a:t>
            </a:r>
          </a:p>
          <a:p>
            <a:endParaRPr lang="en-US" sz="2400" dirty="0"/>
          </a:p>
          <a:p>
            <a:r>
              <a:rPr lang="en-US" sz="2400" dirty="0"/>
              <a:t>Different sequences of the same genes are called variants</a:t>
            </a:r>
          </a:p>
        </p:txBody>
      </p:sp>
    </p:spTree>
    <p:extLst>
      <p:ext uri="{BB962C8B-B14F-4D97-AF65-F5344CB8AC3E}">
        <p14:creationId xmlns:p14="http://schemas.microsoft.com/office/powerpoint/2010/main" val="362250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9CD5-EB1E-D903-037B-67B2F5D8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2161-DB62-E2B1-19D9-EDCEFCB4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used 1000 Genomes (</a:t>
            </a:r>
            <a:r>
              <a:rPr lang="en-US" dirty="0">
                <a:hlinkClick r:id="rId2"/>
              </a:rPr>
              <a:t>https://www.internationalgenome.org/</a:t>
            </a:r>
            <a:r>
              <a:rPr lang="en-US" dirty="0"/>
              <a:t>) genetic variation data</a:t>
            </a:r>
          </a:p>
          <a:p>
            <a:r>
              <a:rPr lang="en-US" dirty="0"/>
              <a:t>The 1000 Genomes data are built around the Human Genome Project (HGP) reference genome.</a:t>
            </a:r>
          </a:p>
          <a:p>
            <a:r>
              <a:rPr lang="en-US" dirty="0"/>
              <a:t>The current version of the HGP reference genome is GrCh38 which stands for “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Genome Reference Consortium Human Build 38”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reference genome is 3.1 GB of G’s, A’s, T’s, and C’s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There is also a ton of annotation data about what the DNA is coding for.  That can be dozens of GBs added on top.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Sequencing companies usually only track differences from the reference genome to keep data volume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8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6C59-4A5E-24A0-8709-C203E1CF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6718-A761-7560-F093-4D71E1E5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1000 genomes has a data set that lists variants of genes from DNA sequenced from people all over the planet</a:t>
            </a:r>
          </a:p>
          <a:p>
            <a:r>
              <a:rPr lang="en-US" dirty="0"/>
              <a:t>That dataset is called “1000 Genomes 30x on GRCh38” on their website</a:t>
            </a:r>
          </a:p>
          <a:p>
            <a:r>
              <a:rPr lang="en-US" dirty="0"/>
              <a:t>The annotated variants result in 24 text files that sum to almost 60 GB, one for each of 22 numbered chromosomes and the X and Y chromosomes</a:t>
            </a:r>
          </a:p>
          <a:p>
            <a:r>
              <a:rPr lang="en-US" dirty="0"/>
              <a:t>I also made a CSV from the Human Genome Project site listing how many base pairs each chromosome has (</a:t>
            </a:r>
            <a:r>
              <a:rPr lang="en-US" dirty="0">
                <a:hlinkClick r:id="rId2"/>
              </a:rPr>
              <a:t>https://www.ncbi.nlm.nih.gov/assembly/GCF_000001405.40/#/st_Primary-Assembly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1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948B-B2F0-11E0-BE47-E30AA6EA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AF06E-61E0-C580-EA21-5D7727AD7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text files into 1 million lines each</a:t>
            </a:r>
          </a:p>
          <a:p>
            <a:r>
              <a:rPr lang="en-US" dirty="0"/>
              <a:t>Dropped annotation columns that were not useful for my purposes</a:t>
            </a:r>
          </a:p>
          <a:p>
            <a:r>
              <a:rPr lang="en-US" dirty="0"/>
              <a:t>Used command line to merge the text files into CSVs</a:t>
            </a:r>
          </a:p>
          <a:p>
            <a:r>
              <a:rPr lang="en-US" dirty="0"/>
              <a:t>That gave me 24 CSVs ranging in size from 200 MB to 1.1 GB except the Y chromosome CSV which is only 19 MB</a:t>
            </a:r>
          </a:p>
        </p:txBody>
      </p:sp>
    </p:spTree>
    <p:extLst>
      <p:ext uri="{BB962C8B-B14F-4D97-AF65-F5344CB8AC3E}">
        <p14:creationId xmlns:p14="http://schemas.microsoft.com/office/powerpoint/2010/main" val="242655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7B5E-9533-BCF1-0079-233F6004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C423-001F-3634-2F63-0E85AD43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chromosome CSV was loaded into a Pandas Data Frame and then I ran a value count on each column</a:t>
            </a:r>
          </a:p>
          <a:p>
            <a:r>
              <a:rPr lang="en-US" dirty="0"/>
              <a:t>The value counts were then added to a dictionary</a:t>
            </a:r>
          </a:p>
          <a:p>
            <a:r>
              <a:rPr lang="en-US" dirty="0"/>
              <a:t>All that was then saved to a pickle file</a:t>
            </a:r>
          </a:p>
        </p:txBody>
      </p:sp>
    </p:spTree>
    <p:extLst>
      <p:ext uri="{BB962C8B-B14F-4D97-AF65-F5344CB8AC3E}">
        <p14:creationId xmlns:p14="http://schemas.microsoft.com/office/powerpoint/2010/main" val="374606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559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Office Theme</vt:lpstr>
      <vt:lpstr>Variation in Human Chromosomes</vt:lpstr>
      <vt:lpstr>Project Goal </vt:lpstr>
      <vt:lpstr>Biochemistry Primer</vt:lpstr>
      <vt:lpstr>Biochemistry Primer</vt:lpstr>
      <vt:lpstr>Biochemistry Primer</vt:lpstr>
      <vt:lpstr>The Data</vt:lpstr>
      <vt:lpstr>The Data</vt:lpstr>
      <vt:lpstr>Data Cleanup Summary</vt:lpstr>
      <vt:lpstr>Data Processing</vt:lpstr>
      <vt:lpstr>PowerPoint Presentation</vt:lpstr>
      <vt:lpstr>PowerPoint Presentation</vt:lpstr>
      <vt:lpstr>Results and Observations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 in Human Chromosomes</dc:title>
  <dc:creator>Isaac McPadden</dc:creator>
  <cp:lastModifiedBy>Isaac McPadden</cp:lastModifiedBy>
  <cp:revision>4</cp:revision>
  <dcterms:created xsi:type="dcterms:W3CDTF">2022-06-03T02:21:52Z</dcterms:created>
  <dcterms:modified xsi:type="dcterms:W3CDTF">2022-06-03T23:18:36Z</dcterms:modified>
</cp:coreProperties>
</file>